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228596" y="2781934"/>
            <a:ext cx="4686807" cy="2863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4876800" y="304800"/>
            <a:ext cx="304800" cy="2133600"/>
          </a:xfrm>
          <a:custGeom>
            <a:avLst/>
            <a:gdLst/>
            <a:ahLst/>
            <a:cxnLst/>
            <a:rect l="l" t="t" r="r" b="b"/>
            <a:pathLst>
              <a:path w="304800" h="2133600">
                <a:moveTo>
                  <a:pt x="304800" y="0"/>
                </a:moveTo>
                <a:lnTo>
                  <a:pt x="0" y="2133600"/>
                </a:lnTo>
              </a:path>
            </a:pathLst>
          </a:custGeom>
          <a:ln w="38100">
            <a:solidFill>
              <a:srgbClr val="FF0000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3276600" y="304800"/>
            <a:ext cx="381000" cy="2133600"/>
          </a:xfrm>
          <a:custGeom>
            <a:avLst/>
            <a:gdLst/>
            <a:ahLst/>
            <a:cxnLst/>
            <a:rect l="l" t="t" r="r" b="b"/>
            <a:pathLst>
              <a:path w="381000" h="2133600">
                <a:moveTo>
                  <a:pt x="0" y="0"/>
                </a:moveTo>
                <a:lnTo>
                  <a:pt x="381000" y="2133600"/>
                </a:lnTo>
              </a:path>
            </a:pathLst>
          </a:custGeom>
          <a:ln w="38100">
            <a:solidFill>
              <a:srgbClr val="FF0000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3581400" y="1981200"/>
            <a:ext cx="408940" cy="457200"/>
          </a:xfrm>
          <a:custGeom>
            <a:avLst/>
            <a:gdLst/>
            <a:ahLst/>
            <a:cxnLst/>
            <a:rect l="l" t="t" r="r" b="b"/>
            <a:pathLst>
              <a:path w="408939" h="457200">
                <a:moveTo>
                  <a:pt x="0" y="0"/>
                </a:moveTo>
                <a:lnTo>
                  <a:pt x="52786" y="25400"/>
                </a:lnTo>
                <a:lnTo>
                  <a:pt x="104788" y="50800"/>
                </a:lnTo>
                <a:lnTo>
                  <a:pt x="155222" y="76200"/>
                </a:lnTo>
                <a:lnTo>
                  <a:pt x="203304" y="101600"/>
                </a:lnTo>
                <a:lnTo>
                  <a:pt x="248251" y="127000"/>
                </a:lnTo>
                <a:lnTo>
                  <a:pt x="289277" y="152400"/>
                </a:lnTo>
                <a:lnTo>
                  <a:pt x="325600" y="177800"/>
                </a:lnTo>
                <a:lnTo>
                  <a:pt x="356436" y="203200"/>
                </a:lnTo>
                <a:lnTo>
                  <a:pt x="405384" y="277977"/>
                </a:lnTo>
                <a:lnTo>
                  <a:pt x="408432" y="331012"/>
                </a:lnTo>
                <a:lnTo>
                  <a:pt x="399288" y="382219"/>
                </a:lnTo>
                <a:lnTo>
                  <a:pt x="387096" y="426110"/>
                </a:lnTo>
                <a:lnTo>
                  <a:pt x="381000" y="457200"/>
                </a:lnTo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4819" y="1711197"/>
            <a:ext cx="7414361" cy="559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36524" y="1449578"/>
            <a:ext cx="8270951" cy="35953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Relationship Id="rId3" Type="http://schemas.openxmlformats.org/officeDocument/2006/relationships/image" Target="../media/image19.jp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Relationship Id="rId3" Type="http://schemas.openxmlformats.org/officeDocument/2006/relationships/image" Target="../media/image27.jpg"/><Relationship Id="rId4" Type="http://schemas.openxmlformats.org/officeDocument/2006/relationships/image" Target="../media/image28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66800" y="0"/>
            <a:ext cx="6764274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81583" y="557783"/>
            <a:ext cx="8232648" cy="1146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7743" y="214884"/>
            <a:ext cx="8872728" cy="16489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67029" y="352297"/>
            <a:ext cx="8016240" cy="147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4800" b="1" i="1">
                <a:solidFill>
                  <a:srgbClr val="9900FF"/>
                </a:solidFill>
                <a:latin typeface="Times New Roman"/>
                <a:cs typeface="Times New Roman"/>
              </a:rPr>
              <a:t>ПРЕПАРАЦИЈА</a:t>
            </a:r>
            <a:r>
              <a:rPr dirty="0" sz="4800" spc="-55" b="1" i="1">
                <a:solidFill>
                  <a:srgbClr val="9900FF"/>
                </a:solidFill>
                <a:latin typeface="Times New Roman"/>
                <a:cs typeface="Times New Roman"/>
              </a:rPr>
              <a:t> </a:t>
            </a:r>
            <a:r>
              <a:rPr dirty="0" sz="4800" b="1" i="1">
                <a:solidFill>
                  <a:srgbClr val="9900FF"/>
                </a:solidFill>
                <a:latin typeface="Times New Roman"/>
                <a:cs typeface="Times New Roman"/>
              </a:rPr>
              <a:t>КАВИТЕТА</a:t>
            </a:r>
            <a:endParaRPr sz="4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tabLst>
                <a:tab pos="868680" algn="l"/>
              </a:tabLst>
            </a:pPr>
            <a:r>
              <a:rPr dirty="0" sz="4800" b="1" i="1">
                <a:solidFill>
                  <a:srgbClr val="9900FF"/>
                </a:solidFill>
                <a:latin typeface="Times New Roman"/>
                <a:cs typeface="Times New Roman"/>
              </a:rPr>
              <a:t>ЗА	ИНЛЕЈ</a:t>
            </a:r>
            <a:endParaRPr sz="4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0" y="0"/>
            <a:ext cx="7467600" cy="68532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54940" rIns="0" bIns="0" rtlCol="0" vert="horz">
            <a:spAutoFit/>
          </a:bodyPr>
          <a:lstStyle/>
          <a:p>
            <a:pPr marL="3037205">
              <a:lnSpc>
                <a:spcPct val="100000"/>
              </a:lnSpc>
            </a:pPr>
            <a:r>
              <a:rPr dirty="0"/>
              <a:t>10</a:t>
            </a:r>
            <a:r>
              <a:rPr dirty="0" spc="-10"/>
              <a:t>5</a:t>
            </a:r>
            <a:r>
              <a:rPr dirty="0">
                <a:latin typeface="Arial"/>
                <a:cs typeface="Arial"/>
              </a:rPr>
              <a:t>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0" y="2748025"/>
            <a:ext cx="4571999" cy="41099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4116451" cy="4343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59325" y="2133662"/>
            <a:ext cx="4384674" cy="47243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4272026" cy="4572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9265" y="900938"/>
            <a:ext cx="7491095" cy="5486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600" spc="-5" b="1">
                <a:latin typeface="Times New Roman"/>
                <a:cs typeface="Times New Roman"/>
              </a:rPr>
              <a:t>ИНДИКАЦИЈЕ </a:t>
            </a:r>
            <a:r>
              <a:rPr dirty="0" sz="3600" spc="-10" b="1">
                <a:latin typeface="Times New Roman"/>
                <a:cs typeface="Times New Roman"/>
              </a:rPr>
              <a:t>ЗА</a:t>
            </a:r>
            <a:r>
              <a:rPr dirty="0" sz="3600" spc="-5" b="1">
                <a:latin typeface="Times New Roman"/>
                <a:cs typeface="Times New Roman"/>
              </a:rPr>
              <a:t> </a:t>
            </a:r>
            <a:r>
              <a:rPr dirty="0" sz="3600" spc="-15" b="1">
                <a:latin typeface="Times New Roman"/>
                <a:cs typeface="Times New Roman"/>
              </a:rPr>
              <a:t>КОМПОЗИТНЕ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7743" y="2310383"/>
            <a:ext cx="8718804" cy="41132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00584" y="2109216"/>
            <a:ext cx="8967216" cy="43464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83565">
              <a:lnSpc>
                <a:spcPct val="100000"/>
              </a:lnSpc>
            </a:pPr>
            <a:r>
              <a:rPr dirty="0"/>
              <a:t>ИНЛЕЈЕ</a:t>
            </a:r>
          </a:p>
          <a:p>
            <a:pPr marL="707390" marR="1940560" indent="92710">
              <a:lnSpc>
                <a:spcPct val="100899"/>
              </a:lnSpc>
              <a:spcBef>
                <a:spcPts val="1810"/>
              </a:spcBef>
              <a:buSzPct val="137500"/>
              <a:buChar char="-"/>
              <a:tabLst>
                <a:tab pos="1127125" algn="l"/>
              </a:tabLst>
            </a:pPr>
            <a:r>
              <a:rPr dirty="0" sz="3200" spc="5" b="0">
                <a:solidFill>
                  <a:srgbClr val="3333FF"/>
                </a:solidFill>
                <a:latin typeface="Times New Roman"/>
                <a:cs typeface="Times New Roman"/>
              </a:rPr>
              <a:t>Класа </a:t>
            </a:r>
            <a:r>
              <a:rPr dirty="0" sz="3200" b="0">
                <a:solidFill>
                  <a:srgbClr val="3333FF"/>
                </a:solidFill>
                <a:latin typeface="Times New Roman"/>
                <a:cs typeface="Times New Roman"/>
              </a:rPr>
              <a:t>II </a:t>
            </a:r>
            <a:r>
              <a:rPr dirty="0" sz="3200" spc="-5" b="0">
                <a:solidFill>
                  <a:srgbClr val="3333FF"/>
                </a:solidFill>
                <a:latin typeface="Times New Roman"/>
                <a:cs typeface="Times New Roman"/>
              </a:rPr>
              <a:t>супрагингивално</a:t>
            </a:r>
            <a:r>
              <a:rPr dirty="0" sz="3200" spc="-80" b="0">
                <a:solidFill>
                  <a:srgbClr val="3333FF"/>
                </a:solidFill>
                <a:latin typeface="Times New Roman"/>
                <a:cs typeface="Times New Roman"/>
              </a:rPr>
              <a:t> </a:t>
            </a:r>
            <a:r>
              <a:rPr dirty="0" sz="3200" b="0">
                <a:solidFill>
                  <a:srgbClr val="3333FF"/>
                </a:solidFill>
                <a:latin typeface="Times New Roman"/>
                <a:cs typeface="Times New Roman"/>
              </a:rPr>
              <a:t>или  </a:t>
            </a:r>
            <a:r>
              <a:rPr dirty="0" sz="3200" spc="-5" b="0">
                <a:solidFill>
                  <a:srgbClr val="3333FF"/>
                </a:solidFill>
                <a:latin typeface="Times New Roman"/>
                <a:cs typeface="Times New Roman"/>
              </a:rPr>
              <a:t>субгингивално</a:t>
            </a:r>
            <a:endParaRPr sz="3200">
              <a:latin typeface="Times New Roman"/>
              <a:cs typeface="Times New Roman"/>
            </a:endParaRPr>
          </a:p>
          <a:p>
            <a:pPr marL="1126490" indent="-326390">
              <a:lnSpc>
                <a:spcPts val="5235"/>
              </a:lnSpc>
              <a:buSzPct val="137500"/>
              <a:buChar char="-"/>
              <a:tabLst>
                <a:tab pos="1127125" algn="l"/>
              </a:tabLst>
            </a:pPr>
            <a:r>
              <a:rPr dirty="0" sz="3200" spc="5" b="0">
                <a:solidFill>
                  <a:srgbClr val="3333FF"/>
                </a:solidFill>
                <a:latin typeface="Times New Roman"/>
                <a:cs typeface="Times New Roman"/>
              </a:rPr>
              <a:t>Eстетски</a:t>
            </a:r>
            <a:r>
              <a:rPr dirty="0" sz="3200" spc="-100" b="0">
                <a:solidFill>
                  <a:srgbClr val="3333FF"/>
                </a:solidFill>
                <a:latin typeface="Times New Roman"/>
                <a:cs typeface="Times New Roman"/>
              </a:rPr>
              <a:t> </a:t>
            </a:r>
            <a:r>
              <a:rPr dirty="0" sz="3200" spc="-10" b="0">
                <a:solidFill>
                  <a:srgbClr val="3333FF"/>
                </a:solidFill>
                <a:latin typeface="Times New Roman"/>
                <a:cs typeface="Times New Roman"/>
              </a:rPr>
              <a:t>захтеви</a:t>
            </a:r>
            <a:endParaRPr sz="3200">
              <a:latin typeface="Times New Roman"/>
              <a:cs typeface="Times New Roman"/>
            </a:endParaRPr>
          </a:p>
          <a:p>
            <a:pPr marL="707390" marR="5080" indent="92710">
              <a:lnSpc>
                <a:spcPct val="100000"/>
              </a:lnSpc>
              <a:spcBef>
                <a:spcPts val="45"/>
              </a:spcBef>
              <a:buChar char="-"/>
              <a:tabLst>
                <a:tab pos="1038860" algn="l"/>
              </a:tabLst>
            </a:pPr>
            <a:r>
              <a:rPr dirty="0" sz="3200" spc="10" b="0">
                <a:solidFill>
                  <a:srgbClr val="3333FF"/>
                </a:solidFill>
                <a:latin typeface="Times New Roman"/>
                <a:cs typeface="Times New Roman"/>
              </a:rPr>
              <a:t>Немогућност успостављања </a:t>
            </a:r>
            <a:r>
              <a:rPr dirty="0" sz="3200" spc="-10" b="0">
                <a:solidFill>
                  <a:srgbClr val="3333FF"/>
                </a:solidFill>
                <a:latin typeface="Times New Roman"/>
                <a:cs typeface="Times New Roman"/>
              </a:rPr>
              <a:t>сувог</a:t>
            </a:r>
            <a:r>
              <a:rPr dirty="0" sz="3200" spc="-175" b="0">
                <a:solidFill>
                  <a:srgbClr val="3333FF"/>
                </a:solidFill>
                <a:latin typeface="Times New Roman"/>
                <a:cs typeface="Times New Roman"/>
              </a:rPr>
              <a:t> </a:t>
            </a:r>
            <a:r>
              <a:rPr dirty="0" sz="3200" b="0">
                <a:solidFill>
                  <a:srgbClr val="3333FF"/>
                </a:solidFill>
                <a:latin typeface="Times New Roman"/>
                <a:cs typeface="Times New Roman"/>
              </a:rPr>
              <a:t>радног  поља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09244" y="2167127"/>
            <a:ext cx="7075932" cy="42184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72083" y="2766060"/>
            <a:ext cx="6537959" cy="28834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16939" y="1034160"/>
            <a:ext cx="6875780" cy="45847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 indent="990600">
              <a:lnSpc>
                <a:spcPct val="100000"/>
              </a:lnSpc>
            </a:pPr>
            <a:r>
              <a:rPr dirty="0" sz="3600" spc="-40" b="1">
                <a:solidFill>
                  <a:srgbClr val="FF0000"/>
                </a:solidFill>
                <a:latin typeface="Times New Roman"/>
                <a:cs typeface="Times New Roman"/>
              </a:rPr>
              <a:t>КОНТРАИНДИКАЦИЈЕ </a:t>
            </a:r>
            <a:r>
              <a:rPr dirty="0" sz="3600" b="1">
                <a:solidFill>
                  <a:srgbClr val="FF0000"/>
                </a:solidFill>
                <a:latin typeface="Times New Roman"/>
                <a:cs typeface="Times New Roman"/>
              </a:rPr>
              <a:t>ЗА  </a:t>
            </a:r>
            <a:r>
              <a:rPr dirty="0" sz="3600" spc="-15" b="1">
                <a:solidFill>
                  <a:srgbClr val="FF0000"/>
                </a:solidFill>
                <a:latin typeface="Times New Roman"/>
                <a:cs typeface="Times New Roman"/>
              </a:rPr>
              <a:t>КОМПОЗИТНЕ</a:t>
            </a:r>
            <a:endParaRPr sz="3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5000">
              <a:latin typeface="Times New Roman"/>
              <a:cs typeface="Times New Roman"/>
            </a:endParaRPr>
          </a:p>
          <a:p>
            <a:pPr marL="798830" indent="112395">
              <a:lnSpc>
                <a:spcPct val="100000"/>
              </a:lnSpc>
              <a:buChar char="-"/>
              <a:tabLst>
                <a:tab pos="1178560" algn="l"/>
              </a:tabLst>
            </a:pPr>
            <a:r>
              <a:rPr dirty="0" sz="3600" spc="-25">
                <a:solidFill>
                  <a:srgbClr val="0000FF"/>
                </a:solidFill>
                <a:latin typeface="Times New Roman"/>
                <a:cs typeface="Times New Roman"/>
              </a:rPr>
              <a:t>Лоша</a:t>
            </a:r>
            <a:r>
              <a:rPr dirty="0" sz="3600" spc="-95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600">
                <a:solidFill>
                  <a:srgbClr val="0000FF"/>
                </a:solidFill>
                <a:latin typeface="Times New Roman"/>
                <a:cs typeface="Times New Roman"/>
              </a:rPr>
              <a:t>хигијена</a:t>
            </a:r>
            <a:endParaRPr sz="3600">
              <a:latin typeface="Times New Roman"/>
              <a:cs typeface="Times New Roman"/>
            </a:endParaRPr>
          </a:p>
          <a:p>
            <a:pPr marL="798830" marR="985519" indent="112395">
              <a:lnSpc>
                <a:spcPct val="100000"/>
              </a:lnSpc>
              <a:buChar char="-"/>
              <a:tabLst>
                <a:tab pos="1178560" algn="l"/>
              </a:tabLst>
            </a:pPr>
            <a:r>
              <a:rPr dirty="0" sz="3600" spc="-20">
                <a:solidFill>
                  <a:srgbClr val="0000FF"/>
                </a:solidFill>
                <a:latin typeface="Times New Roman"/>
                <a:cs typeface="Times New Roman"/>
              </a:rPr>
              <a:t>Бруксизам </a:t>
            </a:r>
            <a:r>
              <a:rPr dirty="0" sz="3600" spc="-5">
                <a:solidFill>
                  <a:srgbClr val="0000FF"/>
                </a:solidFill>
                <a:latin typeface="Times New Roman"/>
                <a:cs typeface="Times New Roman"/>
              </a:rPr>
              <a:t>и неповољни  </a:t>
            </a:r>
            <a:r>
              <a:rPr dirty="0" sz="3600">
                <a:solidFill>
                  <a:srgbClr val="0000FF"/>
                </a:solidFill>
                <a:latin typeface="Times New Roman"/>
                <a:cs typeface="Times New Roman"/>
              </a:rPr>
              <a:t>оклузални</a:t>
            </a:r>
            <a:r>
              <a:rPr dirty="0" sz="3600" spc="-95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600" spc="-5">
                <a:solidFill>
                  <a:srgbClr val="0000FF"/>
                </a:solidFill>
                <a:latin typeface="Times New Roman"/>
                <a:cs typeface="Times New Roman"/>
              </a:rPr>
              <a:t>односи</a:t>
            </a:r>
            <a:endParaRPr sz="3600">
              <a:latin typeface="Times New Roman"/>
              <a:cs typeface="Times New Roman"/>
            </a:endParaRPr>
          </a:p>
          <a:p>
            <a:pPr marL="1158240" indent="-266700">
              <a:lnSpc>
                <a:spcPct val="100000"/>
              </a:lnSpc>
              <a:buChar char="-"/>
              <a:tabLst>
                <a:tab pos="1158875" algn="l"/>
              </a:tabLst>
            </a:pPr>
            <a:r>
              <a:rPr dirty="0" sz="3600" spc="-10">
                <a:solidFill>
                  <a:srgbClr val="0000FF"/>
                </a:solidFill>
                <a:latin typeface="Times New Roman"/>
                <a:cs typeface="Times New Roman"/>
              </a:rPr>
              <a:t>Депулписани </a:t>
            </a:r>
            <a:r>
              <a:rPr dirty="0" sz="3600" spc="-30">
                <a:solidFill>
                  <a:srgbClr val="0000FF"/>
                </a:solidFill>
                <a:latin typeface="Times New Roman"/>
                <a:cs typeface="Times New Roman"/>
              </a:rPr>
              <a:t>зуби</a:t>
            </a:r>
            <a:r>
              <a:rPr dirty="0" sz="3600" spc="-7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600" spc="15">
                <a:solidFill>
                  <a:srgbClr val="0000FF"/>
                </a:solidFill>
                <a:latin typeface="Times New Roman"/>
                <a:cs typeface="Times New Roman"/>
              </a:rPr>
              <a:t>са</a:t>
            </a:r>
            <a:endParaRPr sz="3600">
              <a:latin typeface="Times New Roman"/>
              <a:cs typeface="Times New Roman"/>
            </a:endParaRPr>
          </a:p>
          <a:p>
            <a:pPr marL="798195">
              <a:lnSpc>
                <a:spcPct val="100000"/>
              </a:lnSpc>
            </a:pPr>
            <a:r>
              <a:rPr dirty="0" sz="3600" spc="5">
                <a:solidFill>
                  <a:srgbClr val="0000FF"/>
                </a:solidFill>
                <a:latin typeface="Times New Roman"/>
                <a:cs typeface="Times New Roman"/>
              </a:rPr>
              <a:t>ослабљеним</a:t>
            </a:r>
            <a:r>
              <a:rPr dirty="0" sz="3600" spc="-5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600" spc="-5">
                <a:solidFill>
                  <a:srgbClr val="0000FF"/>
                </a:solidFill>
                <a:latin typeface="Times New Roman"/>
                <a:cs typeface="Times New Roman"/>
              </a:rPr>
              <a:t>зидовима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85800"/>
            <a:ext cx="9144000" cy="55689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66800" y="0"/>
            <a:ext cx="7086600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181600" cy="31781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334000" y="914400"/>
            <a:ext cx="3809999" cy="12810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581400" y="3486212"/>
            <a:ext cx="5556250" cy="33447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81000"/>
            <a:ext cx="9144000" cy="61023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4939" y="449326"/>
            <a:ext cx="6200775" cy="60090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600" spc="-900" b="1" u="heavy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3600" b="1" u="heavy">
                <a:solidFill>
                  <a:srgbClr val="FF0000"/>
                </a:solidFill>
                <a:latin typeface="Arial Black"/>
                <a:cs typeface="Arial Black"/>
              </a:rPr>
              <a:t>ИНДИРЕКТНИ</a:t>
            </a:r>
            <a:r>
              <a:rPr dirty="0" sz="3600" spc="-114" b="1" u="heavy">
                <a:solidFill>
                  <a:srgbClr val="FF0000"/>
                </a:solidFill>
                <a:latin typeface="Arial Black"/>
                <a:cs typeface="Arial Black"/>
              </a:rPr>
              <a:t> </a:t>
            </a:r>
            <a:r>
              <a:rPr dirty="0" sz="3600" b="1" u="heavy">
                <a:solidFill>
                  <a:srgbClr val="FF0000"/>
                </a:solidFill>
                <a:latin typeface="Arial Black"/>
                <a:cs typeface="Arial Black"/>
              </a:rPr>
              <a:t>ИСПУНИ</a:t>
            </a:r>
            <a:endParaRPr sz="36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5350">
              <a:latin typeface="Times New Roman"/>
              <a:cs typeface="Times New Roman"/>
            </a:endParaRPr>
          </a:p>
          <a:p>
            <a:pPr marL="1416050" indent="-265430">
              <a:lnSpc>
                <a:spcPct val="100000"/>
              </a:lnSpc>
              <a:buFont typeface="Times New Roman"/>
              <a:buChar char="-"/>
              <a:tabLst>
                <a:tab pos="1416685" algn="l"/>
              </a:tabLst>
            </a:pPr>
            <a:r>
              <a:rPr dirty="0" sz="3600" b="1">
                <a:solidFill>
                  <a:srgbClr val="3333FF"/>
                </a:solidFill>
                <a:latin typeface="Times New Roman"/>
                <a:cs typeface="Times New Roman"/>
              </a:rPr>
              <a:t>Инлеј</a:t>
            </a:r>
            <a:endParaRPr sz="3600">
              <a:latin typeface="Times New Roman"/>
              <a:cs typeface="Times New Roman"/>
            </a:endParaRPr>
          </a:p>
          <a:p>
            <a:pPr marL="1416050" indent="-265430">
              <a:lnSpc>
                <a:spcPct val="100000"/>
              </a:lnSpc>
              <a:spcBef>
                <a:spcPts val="2160"/>
              </a:spcBef>
              <a:buFont typeface="Times New Roman"/>
              <a:buChar char="-"/>
              <a:tabLst>
                <a:tab pos="1416685" algn="l"/>
              </a:tabLst>
            </a:pPr>
            <a:r>
              <a:rPr dirty="0" sz="3600" b="1">
                <a:solidFill>
                  <a:srgbClr val="3333FF"/>
                </a:solidFill>
                <a:latin typeface="Times New Roman"/>
                <a:cs typeface="Times New Roman"/>
              </a:rPr>
              <a:t>Онлеј</a:t>
            </a:r>
            <a:endParaRPr sz="3600">
              <a:latin typeface="Times New Roman"/>
              <a:cs typeface="Times New Roman"/>
            </a:endParaRPr>
          </a:p>
          <a:p>
            <a:pPr marL="1416050" indent="-265430">
              <a:lnSpc>
                <a:spcPct val="100000"/>
              </a:lnSpc>
              <a:spcBef>
                <a:spcPts val="2160"/>
              </a:spcBef>
              <a:buFont typeface="Times New Roman"/>
              <a:buChar char="-"/>
              <a:tabLst>
                <a:tab pos="1416685" algn="l"/>
              </a:tabLst>
            </a:pPr>
            <a:r>
              <a:rPr dirty="0" sz="3600" spc="-15" b="1">
                <a:solidFill>
                  <a:srgbClr val="3333FF"/>
                </a:solidFill>
                <a:latin typeface="Times New Roman"/>
                <a:cs typeface="Times New Roman"/>
              </a:rPr>
              <a:t>Оверлеј</a:t>
            </a:r>
            <a:endParaRPr sz="3600">
              <a:latin typeface="Times New Roman"/>
              <a:cs typeface="Times New Roman"/>
            </a:endParaRPr>
          </a:p>
          <a:p>
            <a:pPr marL="1416050" indent="-265430">
              <a:lnSpc>
                <a:spcPct val="100000"/>
              </a:lnSpc>
              <a:spcBef>
                <a:spcPts val="2160"/>
              </a:spcBef>
              <a:buFont typeface="Times New Roman"/>
              <a:buChar char="-"/>
              <a:tabLst>
                <a:tab pos="1416685" algn="l"/>
              </a:tabLst>
            </a:pPr>
            <a:r>
              <a:rPr dirty="0" sz="3600" spc="-20" b="1">
                <a:solidFill>
                  <a:srgbClr val="3333FF"/>
                </a:solidFill>
                <a:latin typeface="Times New Roman"/>
                <a:cs typeface="Times New Roman"/>
              </a:rPr>
              <a:t>Двотречинска</a:t>
            </a:r>
            <a:r>
              <a:rPr dirty="0" sz="3600" spc="-50" b="1">
                <a:solidFill>
                  <a:srgbClr val="3333FF"/>
                </a:solidFill>
                <a:latin typeface="Times New Roman"/>
                <a:cs typeface="Times New Roman"/>
              </a:rPr>
              <a:t> </a:t>
            </a:r>
            <a:r>
              <a:rPr dirty="0" sz="3600" spc="-10" b="1">
                <a:solidFill>
                  <a:srgbClr val="3333FF"/>
                </a:solidFill>
                <a:latin typeface="Times New Roman"/>
                <a:cs typeface="Times New Roman"/>
              </a:rPr>
              <a:t>круна</a:t>
            </a:r>
            <a:endParaRPr sz="3600">
              <a:latin typeface="Times New Roman"/>
              <a:cs typeface="Times New Roman"/>
            </a:endParaRPr>
          </a:p>
          <a:p>
            <a:pPr marL="1416050" indent="-265430">
              <a:lnSpc>
                <a:spcPct val="100000"/>
              </a:lnSpc>
              <a:spcBef>
                <a:spcPts val="2160"/>
              </a:spcBef>
              <a:buFont typeface="Times New Roman"/>
              <a:buChar char="-"/>
              <a:tabLst>
                <a:tab pos="1416685" algn="l"/>
              </a:tabLst>
            </a:pPr>
            <a:r>
              <a:rPr dirty="0" sz="3600" spc="-20" b="1">
                <a:solidFill>
                  <a:srgbClr val="3333FF"/>
                </a:solidFill>
                <a:latin typeface="Times New Roman"/>
                <a:cs typeface="Times New Roman"/>
              </a:rPr>
              <a:t>Тричетвртинска</a:t>
            </a:r>
            <a:r>
              <a:rPr dirty="0" sz="3600" spc="-75" b="1">
                <a:solidFill>
                  <a:srgbClr val="3333FF"/>
                </a:solidFill>
                <a:latin typeface="Times New Roman"/>
                <a:cs typeface="Times New Roman"/>
              </a:rPr>
              <a:t> </a:t>
            </a:r>
            <a:r>
              <a:rPr dirty="0" sz="3600" spc="-10" b="1">
                <a:solidFill>
                  <a:srgbClr val="3333FF"/>
                </a:solidFill>
                <a:latin typeface="Times New Roman"/>
                <a:cs typeface="Times New Roman"/>
              </a:rPr>
              <a:t>круна</a:t>
            </a:r>
            <a:endParaRPr sz="3600">
              <a:latin typeface="Times New Roman"/>
              <a:cs typeface="Times New Roman"/>
            </a:endParaRPr>
          </a:p>
          <a:p>
            <a:pPr marL="1416050" indent="-265430">
              <a:lnSpc>
                <a:spcPct val="100000"/>
              </a:lnSpc>
              <a:spcBef>
                <a:spcPts val="2160"/>
              </a:spcBef>
              <a:buFont typeface="Times New Roman"/>
              <a:buChar char="-"/>
              <a:tabLst>
                <a:tab pos="1416685" algn="l"/>
              </a:tabLst>
            </a:pPr>
            <a:r>
              <a:rPr dirty="0" sz="3600" b="1">
                <a:solidFill>
                  <a:srgbClr val="3333FF"/>
                </a:solidFill>
                <a:latin typeface="Times New Roman"/>
                <a:cs typeface="Times New Roman"/>
              </a:rPr>
              <a:t>Пинлеј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4562475" cy="68389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640704" y="1254505"/>
            <a:ext cx="863600" cy="9258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>
                <a:latin typeface="Times New Roman"/>
                <a:cs typeface="Times New Roman"/>
              </a:rPr>
              <a:t>Black</a:t>
            </a:r>
            <a:endParaRPr sz="2400">
              <a:latin typeface="Times New Roman"/>
              <a:cs typeface="Times New Roman"/>
            </a:endParaRPr>
          </a:p>
          <a:p>
            <a:pPr marL="241300">
              <a:lnSpc>
                <a:spcPct val="100000"/>
              </a:lnSpc>
              <a:spcBef>
                <a:spcPts val="1440"/>
              </a:spcBef>
            </a:pPr>
            <a:r>
              <a:rPr dirty="0" sz="2400">
                <a:latin typeface="Times New Roman"/>
                <a:cs typeface="Times New Roman"/>
              </a:rPr>
              <a:t>1908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52600" y="0"/>
            <a:ext cx="5767451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39725"/>
            <a:ext cx="9144000" cy="62134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600" spc="-5" b="1">
                <a:latin typeface="Times New Roman"/>
                <a:cs typeface="Times New Roman"/>
              </a:rPr>
              <a:t>ИНДИРЕКТНИ</a:t>
            </a:r>
            <a:r>
              <a:rPr dirty="0" sz="3600" spc="-55" b="1">
                <a:latin typeface="Times New Roman"/>
                <a:cs typeface="Times New Roman"/>
              </a:rPr>
              <a:t> </a:t>
            </a:r>
            <a:r>
              <a:rPr dirty="0" sz="3600" spc="-5" b="1">
                <a:latin typeface="Times New Roman"/>
                <a:cs typeface="Times New Roman"/>
              </a:rPr>
              <a:t>ИСПУНИ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0872" y="2382011"/>
            <a:ext cx="7318248" cy="34320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43712" y="3125723"/>
            <a:ext cx="6106668" cy="17967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887092" y="3223895"/>
            <a:ext cx="4560570" cy="16675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79400" indent="-266700">
              <a:lnSpc>
                <a:spcPct val="100000"/>
              </a:lnSpc>
              <a:buChar char="-"/>
              <a:tabLst>
                <a:tab pos="280035" algn="l"/>
              </a:tabLst>
            </a:pPr>
            <a:r>
              <a:rPr dirty="0" sz="3600">
                <a:solidFill>
                  <a:srgbClr val="0000FF"/>
                </a:solidFill>
                <a:latin typeface="Times New Roman"/>
                <a:cs typeface="Times New Roman"/>
              </a:rPr>
              <a:t>Особине</a:t>
            </a:r>
            <a:r>
              <a:rPr dirty="0" sz="3600" spc="-45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600" spc="-15">
                <a:solidFill>
                  <a:srgbClr val="0000FF"/>
                </a:solidFill>
                <a:latin typeface="Times New Roman"/>
                <a:cs typeface="Times New Roman"/>
              </a:rPr>
              <a:t>материјала</a:t>
            </a:r>
            <a:endParaRPr sz="3600">
              <a:latin typeface="Times New Roman"/>
              <a:cs typeface="Times New Roman"/>
            </a:endParaRPr>
          </a:p>
          <a:p>
            <a:pPr marL="279400" indent="-266700">
              <a:lnSpc>
                <a:spcPct val="100000"/>
              </a:lnSpc>
              <a:spcBef>
                <a:spcPts val="80"/>
              </a:spcBef>
              <a:buChar char="-"/>
              <a:tabLst>
                <a:tab pos="280035" algn="l"/>
              </a:tabLst>
            </a:pPr>
            <a:r>
              <a:rPr dirty="0" sz="3600">
                <a:solidFill>
                  <a:srgbClr val="0000FF"/>
                </a:solidFill>
                <a:latin typeface="Times New Roman"/>
                <a:cs typeface="Times New Roman"/>
              </a:rPr>
              <a:t>Стручност</a:t>
            </a:r>
            <a:r>
              <a:rPr dirty="0" sz="3600" spc="-8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600" spc="-10">
                <a:solidFill>
                  <a:srgbClr val="0000FF"/>
                </a:solidFill>
                <a:latin typeface="Times New Roman"/>
                <a:cs typeface="Times New Roman"/>
              </a:rPr>
              <a:t>терапеута</a:t>
            </a:r>
            <a:endParaRPr sz="3600">
              <a:latin typeface="Times New Roman"/>
              <a:cs typeface="Times New Roman"/>
            </a:endParaRPr>
          </a:p>
          <a:p>
            <a:pPr marL="279400" indent="-266700">
              <a:lnSpc>
                <a:spcPct val="100000"/>
              </a:lnSpc>
              <a:buChar char="-"/>
              <a:tabLst>
                <a:tab pos="280035" algn="l"/>
              </a:tabLst>
            </a:pPr>
            <a:r>
              <a:rPr dirty="0" sz="3600" spc="-5">
                <a:solidFill>
                  <a:srgbClr val="0000FF"/>
                </a:solidFill>
                <a:latin typeface="Times New Roman"/>
                <a:cs typeface="Times New Roman"/>
              </a:rPr>
              <a:t>Ниво </a:t>
            </a:r>
            <a:r>
              <a:rPr dirty="0" sz="3600">
                <a:solidFill>
                  <a:srgbClr val="0000FF"/>
                </a:solidFill>
                <a:latin typeface="Times New Roman"/>
                <a:cs typeface="Times New Roman"/>
              </a:rPr>
              <a:t>оралне</a:t>
            </a:r>
            <a:r>
              <a:rPr dirty="0" sz="3600" spc="-85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600">
                <a:solidFill>
                  <a:srgbClr val="0000FF"/>
                </a:solidFill>
                <a:latin typeface="Times New Roman"/>
                <a:cs typeface="Times New Roman"/>
              </a:rPr>
              <a:t>хигијене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22044" y="3086734"/>
            <a:ext cx="1189355" cy="2863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10">
                <a:solidFill>
                  <a:srgbClr val="FF0000"/>
                </a:solidFill>
                <a:latin typeface="Times New Roman"/>
                <a:cs typeface="Times New Roman"/>
              </a:rPr>
              <a:t>AMA</a:t>
            </a:r>
            <a:r>
              <a:rPr dirty="0" sz="1800" spc="-5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dirty="0" sz="1800" spc="-195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dirty="0" sz="1800" spc="-5">
                <a:solidFill>
                  <a:srgbClr val="FF0000"/>
                </a:solidFill>
                <a:latin typeface="Times New Roman"/>
                <a:cs typeface="Times New Roman"/>
              </a:rPr>
              <a:t>АМ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959225">
              <a:lnSpc>
                <a:spcPct val="100000"/>
              </a:lnSpc>
            </a:pPr>
            <a:r>
              <a:rPr dirty="0" spc="-10"/>
              <a:t>ИН</a:t>
            </a:r>
            <a:r>
              <a:rPr dirty="0" spc="-5"/>
              <a:t>Л</a:t>
            </a:r>
            <a:r>
              <a:rPr dirty="0" spc="-5"/>
              <a:t>EJ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67512" y="2810255"/>
            <a:ext cx="7717536" cy="32369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84631" y="2907792"/>
            <a:ext cx="6537959" cy="28940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78739" y="829309"/>
            <a:ext cx="6681470" cy="49422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50900" marR="5080" indent="-838200">
              <a:lnSpc>
                <a:spcPct val="100000"/>
              </a:lnSpc>
            </a:pPr>
            <a:r>
              <a:rPr dirty="0" sz="3600" spc="-35" b="1">
                <a:solidFill>
                  <a:srgbClr val="FF0000"/>
                </a:solidFill>
                <a:latin typeface="Times New Roman"/>
                <a:cs typeface="Times New Roman"/>
              </a:rPr>
              <a:t>МАТЕРИЈАЛИ </a:t>
            </a:r>
            <a:r>
              <a:rPr dirty="0" sz="3600" b="1">
                <a:solidFill>
                  <a:srgbClr val="FF0000"/>
                </a:solidFill>
                <a:latin typeface="Times New Roman"/>
                <a:cs typeface="Times New Roman"/>
              </a:rPr>
              <a:t>ЗА </a:t>
            </a:r>
            <a:r>
              <a:rPr dirty="0" sz="3600" spc="-75" b="1">
                <a:solidFill>
                  <a:srgbClr val="FF0000"/>
                </a:solidFill>
                <a:latin typeface="Times New Roman"/>
                <a:cs typeface="Times New Roman"/>
              </a:rPr>
              <a:t>ИЗРАДУ  </a:t>
            </a:r>
            <a:r>
              <a:rPr dirty="0" sz="3600" spc="-5" b="1">
                <a:solidFill>
                  <a:srgbClr val="FF0000"/>
                </a:solidFill>
                <a:latin typeface="Times New Roman"/>
                <a:cs typeface="Times New Roman"/>
              </a:rPr>
              <a:t>ИНДИРЕКТНИХ</a:t>
            </a:r>
            <a:r>
              <a:rPr dirty="0" sz="3600" spc="-5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3600" spc="-5" b="1">
                <a:solidFill>
                  <a:srgbClr val="FF0000"/>
                </a:solidFill>
                <a:latin typeface="Times New Roman"/>
                <a:cs typeface="Times New Roman"/>
              </a:rPr>
              <a:t>ИСПУНА</a:t>
            </a:r>
            <a:endParaRPr sz="3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750">
              <a:latin typeface="Times New Roman"/>
              <a:cs typeface="Times New Roman"/>
            </a:endParaRPr>
          </a:p>
          <a:p>
            <a:pPr marL="1873250" indent="-266700">
              <a:lnSpc>
                <a:spcPct val="100000"/>
              </a:lnSpc>
              <a:spcBef>
                <a:spcPts val="5"/>
              </a:spcBef>
              <a:buChar char="-"/>
              <a:tabLst>
                <a:tab pos="1873885" algn="l"/>
              </a:tabLst>
            </a:pPr>
            <a:r>
              <a:rPr dirty="0" sz="3600">
                <a:solidFill>
                  <a:srgbClr val="9900FF"/>
                </a:solidFill>
                <a:latin typeface="Times New Roman"/>
                <a:cs typeface="Times New Roman"/>
              </a:rPr>
              <a:t>Металне легуре</a:t>
            </a:r>
            <a:r>
              <a:rPr dirty="0" sz="3600" spc="-50">
                <a:solidFill>
                  <a:srgbClr val="9900FF"/>
                </a:solidFill>
                <a:latin typeface="Times New Roman"/>
                <a:cs typeface="Times New Roman"/>
              </a:rPr>
              <a:t> </a:t>
            </a:r>
            <a:r>
              <a:rPr dirty="0" sz="3600" spc="-25">
                <a:solidFill>
                  <a:srgbClr val="9900FF"/>
                </a:solidFill>
                <a:latin typeface="Times New Roman"/>
                <a:cs typeface="Times New Roman"/>
              </a:rPr>
              <a:t>(злато,</a:t>
            </a:r>
            <a:endParaRPr sz="3600">
              <a:latin typeface="Times New Roman"/>
              <a:cs typeface="Times New Roman"/>
            </a:endParaRPr>
          </a:p>
          <a:p>
            <a:pPr marL="1493520">
              <a:lnSpc>
                <a:spcPct val="100000"/>
              </a:lnSpc>
              <a:spcBef>
                <a:spcPts val="85"/>
              </a:spcBef>
            </a:pPr>
            <a:r>
              <a:rPr dirty="0" sz="3600">
                <a:solidFill>
                  <a:srgbClr val="9900FF"/>
                </a:solidFill>
                <a:latin typeface="Times New Roman"/>
                <a:cs typeface="Times New Roman"/>
              </a:rPr>
              <a:t>паладор)</a:t>
            </a:r>
            <a:endParaRPr sz="3600">
              <a:latin typeface="Times New Roman"/>
              <a:cs typeface="Times New Roman"/>
            </a:endParaRPr>
          </a:p>
          <a:p>
            <a:pPr marL="1873250" indent="-266700">
              <a:lnSpc>
                <a:spcPct val="100000"/>
              </a:lnSpc>
              <a:buChar char="-"/>
              <a:tabLst>
                <a:tab pos="1873885" algn="l"/>
              </a:tabLst>
            </a:pPr>
            <a:r>
              <a:rPr dirty="0" sz="3600" spc="-15">
                <a:solidFill>
                  <a:srgbClr val="9900FF"/>
                </a:solidFill>
                <a:latin typeface="Times New Roman"/>
                <a:cs typeface="Times New Roman"/>
              </a:rPr>
              <a:t>Керамички</a:t>
            </a:r>
            <a:endParaRPr sz="3600">
              <a:latin typeface="Times New Roman"/>
              <a:cs typeface="Times New Roman"/>
            </a:endParaRPr>
          </a:p>
          <a:p>
            <a:pPr marL="1873250" indent="-266700">
              <a:lnSpc>
                <a:spcPct val="100000"/>
              </a:lnSpc>
              <a:buChar char="-"/>
              <a:tabLst>
                <a:tab pos="1873885" algn="l"/>
              </a:tabLst>
            </a:pPr>
            <a:r>
              <a:rPr dirty="0" sz="3600" spc="-25">
                <a:solidFill>
                  <a:srgbClr val="9900FF"/>
                </a:solidFill>
                <a:latin typeface="Times New Roman"/>
                <a:cs typeface="Times New Roman"/>
              </a:rPr>
              <a:t>Композитни</a:t>
            </a:r>
            <a:r>
              <a:rPr dirty="0" sz="3600" spc="-65">
                <a:solidFill>
                  <a:srgbClr val="9900FF"/>
                </a:solidFill>
                <a:latin typeface="Times New Roman"/>
                <a:cs typeface="Times New Roman"/>
              </a:rPr>
              <a:t> </a:t>
            </a:r>
            <a:r>
              <a:rPr dirty="0" sz="3600" spc="-15">
                <a:solidFill>
                  <a:srgbClr val="9900FF"/>
                </a:solidFill>
                <a:latin typeface="Times New Roman"/>
                <a:cs typeface="Times New Roman"/>
              </a:rPr>
              <a:t>материјали</a:t>
            </a:r>
            <a:endParaRPr sz="3600">
              <a:latin typeface="Times New Roman"/>
              <a:cs typeface="Times New Roman"/>
            </a:endParaRPr>
          </a:p>
          <a:p>
            <a:pPr marL="1835150" indent="-266700">
              <a:lnSpc>
                <a:spcPct val="100000"/>
              </a:lnSpc>
              <a:buChar char="-"/>
              <a:tabLst>
                <a:tab pos="1835785" algn="l"/>
              </a:tabLst>
            </a:pPr>
            <a:r>
              <a:rPr dirty="0" sz="3600">
                <a:solidFill>
                  <a:srgbClr val="9900FF"/>
                </a:solidFill>
                <a:latin typeface="Times New Roman"/>
                <a:cs typeface="Times New Roman"/>
              </a:rPr>
              <a:t>Цементи за</a:t>
            </a:r>
            <a:r>
              <a:rPr dirty="0" sz="3600" spc="-95">
                <a:solidFill>
                  <a:srgbClr val="9900FF"/>
                </a:solidFill>
                <a:latin typeface="Times New Roman"/>
                <a:cs typeface="Times New Roman"/>
              </a:rPr>
              <a:t> </a:t>
            </a:r>
            <a:r>
              <a:rPr dirty="0" sz="3600" spc="-10">
                <a:solidFill>
                  <a:srgbClr val="9900FF"/>
                </a:solidFill>
                <a:latin typeface="Times New Roman"/>
                <a:cs typeface="Times New Roman"/>
              </a:rPr>
              <a:t>фиксирање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57263"/>
            <a:ext cx="9144000" cy="6034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35321" y="427863"/>
            <a:ext cx="2929255" cy="9867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 indent="91440">
              <a:lnSpc>
                <a:spcPct val="100000"/>
              </a:lnSpc>
            </a:pP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КЕРАМИЧКИ  </a:t>
            </a: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МАТЕРИЈ</a:t>
            </a:r>
            <a:r>
              <a:rPr dirty="0" sz="3200" spc="5" b="1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ЛИ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739" y="35052"/>
            <a:ext cx="4744720" cy="1840864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55600" marR="5080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dirty="0" sz="2400" spc="-5">
                <a:solidFill>
                  <a:srgbClr val="0000FF"/>
                </a:solidFill>
              </a:rPr>
              <a:t>Дентална </a:t>
            </a:r>
            <a:r>
              <a:rPr dirty="0" sz="2400">
                <a:solidFill>
                  <a:srgbClr val="0000FF"/>
                </a:solidFill>
              </a:rPr>
              <a:t>керамика је неорганска  смеса која </a:t>
            </a:r>
            <a:r>
              <a:rPr dirty="0" sz="2400" spc="-5">
                <a:solidFill>
                  <a:srgbClr val="0000FF"/>
                </a:solidFill>
              </a:rPr>
              <a:t>отврдњава </a:t>
            </a:r>
            <a:r>
              <a:rPr dirty="0" sz="2400">
                <a:solidFill>
                  <a:srgbClr val="0000FF"/>
                </a:solidFill>
              </a:rPr>
              <a:t>печењем  поцеланске масе </a:t>
            </a:r>
            <a:r>
              <a:rPr dirty="0" sz="2400" spc="-5">
                <a:solidFill>
                  <a:srgbClr val="0000FF"/>
                </a:solidFill>
              </a:rPr>
              <a:t>при </a:t>
            </a:r>
            <a:r>
              <a:rPr dirty="0" sz="2400">
                <a:solidFill>
                  <a:srgbClr val="0000FF"/>
                </a:solidFill>
              </a:rPr>
              <a:t>чему</a:t>
            </a:r>
            <a:r>
              <a:rPr dirty="0" sz="2400" spc="-110">
                <a:solidFill>
                  <a:srgbClr val="0000FF"/>
                </a:solidFill>
              </a:rPr>
              <a:t> </a:t>
            </a:r>
            <a:r>
              <a:rPr dirty="0" sz="2400">
                <a:solidFill>
                  <a:srgbClr val="0000FF"/>
                </a:solidFill>
              </a:rPr>
              <a:t>долази  до сједињавања </a:t>
            </a:r>
            <a:r>
              <a:rPr dirty="0" sz="2400" spc="-5" b="1">
                <a:latin typeface="Times New Roman"/>
                <a:cs typeface="Times New Roman"/>
              </a:rPr>
              <a:t>синтеровања  </a:t>
            </a:r>
            <a:r>
              <a:rPr dirty="0" sz="2400">
                <a:solidFill>
                  <a:srgbClr val="0000FF"/>
                </a:solidFill>
              </a:rPr>
              <a:t>честица</a:t>
            </a:r>
            <a:r>
              <a:rPr dirty="0" sz="2400" spc="-70">
                <a:solidFill>
                  <a:srgbClr val="0000FF"/>
                </a:solidFill>
              </a:rPr>
              <a:t> </a:t>
            </a:r>
            <a:r>
              <a:rPr dirty="0" sz="2400" spc="-5">
                <a:solidFill>
                  <a:srgbClr val="0000FF"/>
                </a:solidFill>
              </a:rPr>
              <a:t>порцелана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82476" y="2929000"/>
            <a:ext cx="4561840" cy="39293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50"/>
              </a:spcBef>
            </a:pPr>
            <a:r>
              <a:rPr dirty="0" sz="2400">
                <a:solidFill>
                  <a:srgbClr val="0000FF"/>
                </a:solidFill>
                <a:latin typeface="Times New Roman"/>
                <a:cs typeface="Times New Roman"/>
              </a:rPr>
              <a:t>и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739" y="1937258"/>
            <a:ext cx="4490720" cy="48406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147955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dirty="0" sz="2400">
                <a:solidFill>
                  <a:srgbClr val="0000FF"/>
                </a:solidFill>
                <a:latin typeface="Times New Roman"/>
                <a:cs typeface="Times New Roman"/>
              </a:rPr>
              <a:t>Не делују </a:t>
            </a:r>
            <a:r>
              <a:rPr dirty="0" sz="2400" spc="-5">
                <a:solidFill>
                  <a:srgbClr val="0000FF"/>
                </a:solidFill>
                <a:latin typeface="Times New Roman"/>
                <a:cs typeface="Times New Roman"/>
              </a:rPr>
              <a:t>штетно </a:t>
            </a:r>
            <a:r>
              <a:rPr dirty="0" sz="2400">
                <a:solidFill>
                  <a:srgbClr val="0000FF"/>
                </a:solidFill>
                <a:latin typeface="Times New Roman"/>
                <a:cs typeface="Times New Roman"/>
              </a:rPr>
              <a:t>на </a:t>
            </a:r>
            <a:r>
              <a:rPr dirty="0" sz="2400" spc="-5">
                <a:solidFill>
                  <a:srgbClr val="0000FF"/>
                </a:solidFill>
                <a:latin typeface="Times New Roman"/>
                <a:cs typeface="Times New Roman"/>
              </a:rPr>
              <a:t>ткива,  </a:t>
            </a:r>
            <a:r>
              <a:rPr dirty="0" sz="2400">
                <a:solidFill>
                  <a:srgbClr val="0000FF"/>
                </a:solidFill>
                <a:latin typeface="Times New Roman"/>
                <a:cs typeface="Times New Roman"/>
              </a:rPr>
              <a:t>електрохемијски су</a:t>
            </a:r>
            <a:r>
              <a:rPr dirty="0" sz="2400" spc="-135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FF"/>
                </a:solidFill>
                <a:latin typeface="Times New Roman"/>
                <a:cs typeface="Times New Roman"/>
              </a:rPr>
              <a:t>постојани,  </a:t>
            </a:r>
            <a:r>
              <a:rPr dirty="0" sz="2400" spc="-5">
                <a:solidFill>
                  <a:srgbClr val="0000FF"/>
                </a:solidFill>
                <a:latin typeface="Times New Roman"/>
                <a:cs typeface="Times New Roman"/>
              </a:rPr>
              <a:t>повољна </a:t>
            </a:r>
            <a:r>
              <a:rPr dirty="0" sz="2400">
                <a:solidFill>
                  <a:srgbClr val="0000FF"/>
                </a:solidFill>
                <a:latin typeface="Times New Roman"/>
                <a:cs typeface="Times New Roman"/>
              </a:rPr>
              <a:t>физичка својства  испуњавају естетске услове,  биокомпатибилни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57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2400" spc="-5" b="1">
                <a:solidFill>
                  <a:srgbClr val="FF0000"/>
                </a:solidFill>
                <a:latin typeface="Times New Roman"/>
                <a:cs typeface="Times New Roman"/>
              </a:rPr>
              <a:t>Конвенционални </a:t>
            </a:r>
            <a:r>
              <a:rPr dirty="0" sz="2400">
                <a:solidFill>
                  <a:srgbClr val="0000FF"/>
                </a:solidFill>
                <a:latin typeface="Times New Roman"/>
                <a:cs typeface="Times New Roman"/>
              </a:rPr>
              <a:t>(фасетирани  ојачани) састоје се од</a:t>
            </a:r>
            <a:r>
              <a:rPr dirty="0" sz="2400" spc="-145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FF"/>
                </a:solidFill>
                <a:latin typeface="Times New Roman"/>
                <a:cs typeface="Times New Roman"/>
              </a:rPr>
              <a:t>стакласте  фазе у којој су кристални  партикули дисперзно  распоређени </a:t>
            </a:r>
            <a:r>
              <a:rPr dirty="0" sz="2400" spc="-5">
                <a:solidFill>
                  <a:srgbClr val="0000FF"/>
                </a:solidFill>
                <a:latin typeface="Times New Roman"/>
                <a:cs typeface="Times New Roman"/>
              </a:rPr>
              <a:t>нове </a:t>
            </a:r>
            <a:r>
              <a:rPr dirty="0" sz="2400" spc="-5" b="1">
                <a:solidFill>
                  <a:srgbClr val="FF0000"/>
                </a:solidFill>
                <a:latin typeface="Times New Roman"/>
                <a:cs typeface="Times New Roman"/>
              </a:rPr>
              <a:t>машински  </a:t>
            </a:r>
            <a:r>
              <a:rPr dirty="0" sz="2400">
                <a:solidFill>
                  <a:srgbClr val="0000FF"/>
                </a:solidFill>
                <a:latin typeface="Times New Roman"/>
                <a:cs typeface="Times New Roman"/>
              </a:rPr>
              <a:t>обрадиве керамика имају  повећану стабилност-више  кристала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24527" y="2221738"/>
            <a:ext cx="3814445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 b="1">
                <a:solidFill>
                  <a:srgbClr val="9900FF"/>
                </a:solidFill>
                <a:latin typeface="Times New Roman"/>
                <a:cs typeface="Times New Roman"/>
              </a:rPr>
              <a:t>ОВЕРЛЕЈ </a:t>
            </a:r>
            <a:r>
              <a:rPr dirty="0" sz="2400" b="1">
                <a:solidFill>
                  <a:srgbClr val="9900FF"/>
                </a:solidFill>
                <a:latin typeface="Times New Roman"/>
                <a:cs typeface="Times New Roman"/>
              </a:rPr>
              <a:t>ОД</a:t>
            </a:r>
            <a:r>
              <a:rPr dirty="0" sz="2400" spc="-50" b="1">
                <a:solidFill>
                  <a:srgbClr val="9900FF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9900FF"/>
                </a:solidFill>
                <a:latin typeface="Times New Roman"/>
                <a:cs typeface="Times New Roman"/>
              </a:rPr>
              <a:t>КЕРАМИКЕ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714875" y="2929000"/>
            <a:ext cx="4429124" cy="3928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dc:title>ИНЛЕЈИ  </dc:title>
  <dcterms:created xsi:type="dcterms:W3CDTF">2016-11-10T07:22:15Z</dcterms:created>
  <dcterms:modified xsi:type="dcterms:W3CDTF">2016-11-10T07:22:15Z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2012-11-14T00:00:00Z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2016-11-10T00:00:00Z</vt:filetime>
  </property>
</Properties>
</file>